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303" r:id="rId4"/>
    <p:sldId id="299" r:id="rId5"/>
    <p:sldId id="308" r:id="rId6"/>
    <p:sldId id="304" r:id="rId7"/>
    <p:sldId id="340" r:id="rId8"/>
    <p:sldId id="306" r:id="rId9"/>
    <p:sldId id="305" r:id="rId10"/>
    <p:sldId id="316" r:id="rId11"/>
    <p:sldId id="309" r:id="rId12"/>
    <p:sldId id="312" r:id="rId13"/>
    <p:sldId id="313" r:id="rId14"/>
    <p:sldId id="318" r:id="rId15"/>
    <p:sldId id="339" r:id="rId16"/>
    <p:sldId id="321" r:id="rId17"/>
    <p:sldId id="319" r:id="rId18"/>
    <p:sldId id="327" r:id="rId19"/>
    <p:sldId id="328" r:id="rId20"/>
    <p:sldId id="333" r:id="rId21"/>
    <p:sldId id="331" r:id="rId22"/>
    <p:sldId id="337" r:id="rId23"/>
    <p:sldId id="33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374" autoAdjust="0"/>
  </p:normalViewPr>
  <p:slideViewPr>
    <p:cSldViewPr snapToGrid="0" showGuides="1">
      <p:cViewPr varScale="1">
        <p:scale>
          <a:sx n="115" d="100"/>
          <a:sy n="115" d="100"/>
        </p:scale>
        <p:origin x="3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BB514-88FE-4DB9-BDF8-EBB32BDEAC10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C69A-6345-4B47-82BA-564BD64D6D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85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C69A-6345-4B47-82BA-564BD64D6DD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2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22067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54280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055067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355797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13706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67074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145299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418055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264364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55573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0944"/>
      </p:ext>
    </p:extLst>
  </p:cSld>
  <p:clrMapOvr>
    <a:masterClrMapping/>
  </p:clrMapOvr>
  <p:transition spd="slow" advClick="0" advTm="40000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EFA1-32FC-4C88-AC66-8CD9010163CF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0B04-39F0-4B7E-819F-F299B2307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0">
    <p:fade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DRCOKO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www.vk.com/drcoko" TargetMode="External"/><Relationship Id="rId10" Type="http://schemas.microsoft.com/office/2007/relationships/hdphoto" Target="../media/hdphoto2.wdp"/><Relationship Id="rId4" Type="http://schemas.openxmlformats.org/officeDocument/2006/relationships/hyperlink" Target="http://www.test.dn.ua/" TargetMode="Externa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3.178.252.244:8080/" TargetMode="External"/><Relationship Id="rId5" Type="http://schemas.openxmlformats.org/officeDocument/2006/relationships/hyperlink" Target="http://test.dn.ua/" TargetMode="External"/><Relationship Id="rId4" Type="http://schemas.openxmlformats.org/officeDocument/2006/relationships/hyperlink" Target="http://testportal.gov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26648" y="656221"/>
            <a:ext cx="7322743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ru-RU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ДОНЕЦЬКИЙ РЕГ</a:t>
            </a:r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ІОНАЛЬНИЙ ЦЕНТР ОЦІНЮВАННЯ ЯКОСТІ ОСВІТИ</a:t>
            </a:r>
            <a:endParaRPr lang="ru-RU" sz="3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3546" y="5040722"/>
            <a:ext cx="9227127" cy="7694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r>
              <a:rPr lang="uk-UA" sz="4400" b="1" i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                      </a:t>
            </a:r>
            <a:endParaRPr lang="ru-RU" sz="54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10473054" y="-7263"/>
            <a:ext cx="1718946" cy="859809"/>
            <a:chOff x="7164287" y="-56507"/>
            <a:chExt cx="1979711" cy="1037235"/>
          </a:xfrm>
        </p:grpSpPr>
        <p:sp>
          <p:nvSpPr>
            <p:cNvPr id="8" name="Блок-схема: задержка 7"/>
            <p:cNvSpPr/>
            <p:nvPr/>
          </p:nvSpPr>
          <p:spPr>
            <a:xfrm flipH="1">
              <a:off x="7164287" y="589"/>
              <a:ext cx="1979711" cy="980139"/>
            </a:xfrm>
            <a:prstGeom prst="flowChartDelay">
              <a:avLst/>
            </a:prstGeom>
            <a:gradFill>
              <a:gsLst>
                <a:gs pos="0">
                  <a:srgbClr val="FFFFFF">
                    <a:lumMod val="50000"/>
                    <a:alpha val="54000"/>
                  </a:srgbClr>
                </a:gs>
                <a:gs pos="39999">
                  <a:srgbClr val="FFFFFF">
                    <a:lumMod val="75000"/>
                    <a:alpha val="65000"/>
                  </a:srgbClr>
                </a:gs>
                <a:gs pos="70000">
                  <a:srgbClr val="FFFFFF">
                    <a:lumMod val="85000"/>
                    <a:alpha val="55000"/>
                  </a:srgbClr>
                </a:gs>
                <a:gs pos="100000">
                  <a:srgbClr val="FFEBFA">
                    <a:alpha val="50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00" b="1" i="1" kern="0" dirty="0">
                <a:solidFill>
                  <a:srgbClr val="A21E92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9" name="Picture 3" descr="C:\Users\User\Desktop\донецк вк\Картинки\лейбл\ДРЦОЯО лейбл2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8" t="19041" r="5196" b="27982"/>
            <a:stretch>
              <a:fillRect/>
            </a:stretch>
          </p:blipFill>
          <p:spPr bwMode="auto">
            <a:xfrm>
              <a:off x="7290100" y="-56507"/>
              <a:ext cx="1728083" cy="96522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132775" y="4933000"/>
            <a:ext cx="10126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                              </a:t>
            </a:r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Веб-конференція </a:t>
            </a:r>
            <a:endParaRPr lang="uk-UA" sz="3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             Слов’янськ                 </a:t>
            </a:r>
            <a:endParaRPr lang="uk-UA" sz="3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     </a:t>
            </a:r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1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5</a:t>
            </a:r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uk-UA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грудня 2015 </a:t>
            </a:r>
            <a:r>
              <a:rPr lang="uk-UA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року </a:t>
            </a:r>
            <a:endParaRPr lang="ru-RU" sz="3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3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sndAc>
          <p:stSnd>
            <p:snd r:embed="rId2" name="chimes.wav"/>
          </p:stSnd>
        </p:sndAc>
      </p:transition>
    </mc:Choice>
    <mc:Fallback xmlns="">
      <p:transition advClick="0" advTm="6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919" y="230686"/>
            <a:ext cx="11140162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44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Шановні </a:t>
            </a:r>
            <a:r>
              <a:rPr lang="uk-UA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випускники загальноосвітніх закладів та всі учасники ЗНО - 2016</a:t>
            </a:r>
            <a:r>
              <a:rPr lang="ru-RU" sz="44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endParaRPr lang="ru-RU" sz="4800" b="1" u="none" strike="noStrike" baseline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 бажаєте перевірити свої знання та ознайомитись з процедурою?</a:t>
            </a:r>
          </a:p>
          <a:p>
            <a:pPr algn="ctr"/>
            <a:endParaRPr lang="uk-UA" sz="4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48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Пробне</a:t>
            </a:r>
            <a:r>
              <a:rPr lang="uk-UA" sz="4800" b="1" u="none" strike="noStrike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ЗНО – це ваша можливість!</a:t>
            </a:r>
            <a:endParaRPr lang="uk-UA" sz="4800" b="1" u="none" strike="noStrike" baseline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4000" b="1" u="none" strike="noStrike" baseline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endParaRPr lang="ru-RU" sz="3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3054" y="604572"/>
            <a:ext cx="97258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ПРОБНЕ ЗОВНІШНЄ НЕЗАЛЕЖНЕ </a:t>
            </a:r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ОЦІНЮВАННЯ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(далі – пробне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ЗНО)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 добровільне тестування осіб, які мають намір вступати до ВНЗ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Пробне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тестування проводиться за кошти фізичних (юридичних)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осіб.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Вартість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одного тестування 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111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грн.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65">
            <a:off x="9437710" y="4054786"/>
            <a:ext cx="2333684" cy="1279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042154"/>
      </p:ext>
    </p:extLst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73823" y="632935"/>
            <a:ext cx="9444353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sz="16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ПРОБНЕ  </a:t>
            </a:r>
            <a:r>
              <a:rPr lang="uk-UA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 МОЖЛИВІСТЬ ДЛЯ УЧАСНИКІВ:</a:t>
            </a:r>
          </a:p>
          <a:p>
            <a:pPr algn="ctr">
              <a:lnSpc>
                <a:spcPct val="80000"/>
              </a:lnSpc>
              <a:defRPr/>
            </a:pPr>
            <a:endParaRPr lang="uk-UA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психологічно адаптуватися до складання вступних іспитів у незвичних умовах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ознайомитися зі змістом та формою тестових завдань, які відповідатимуть специфікаціям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- 2016 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р.;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ознайомитися з бланками відповідей та вимогами щодо їх заповнення;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отримати 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консультації щодо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процедури ЗНО;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навчитись ефективно розподіляти час та бути впевненими під час основної сесії ЗНО;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цінити рівень власних знань за шкалою 100-200 балів.</a:t>
            </a:r>
          </a:p>
        </p:txBody>
      </p:sp>
    </p:spTree>
    <p:extLst>
      <p:ext uri="{BB962C8B-B14F-4D97-AF65-F5344CB8AC3E}">
        <p14:creationId xmlns:p14="http://schemas.microsoft.com/office/powerpoint/2010/main" val="3963760819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63286" y="368994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 проведення 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пробного ЗНО - 2016</a:t>
            </a:r>
          </a:p>
          <a:p>
            <a:endParaRPr lang="uk-UA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468" y="1978238"/>
            <a:ext cx="11837158" cy="563231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760788" indent="-3760788"/>
            <a:r>
              <a:rPr lang="uk-UA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квітня 2016 </a:t>
            </a:r>
            <a:r>
              <a:rPr lang="uk-UA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року </a:t>
            </a:r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 української мови і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літератури</a:t>
            </a:r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760788" indent="-3760788"/>
            <a:r>
              <a:rPr lang="uk-UA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квітня 2016 </a:t>
            </a:r>
            <a:r>
              <a:rPr lang="uk-UA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року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англійської </a:t>
            </a:r>
            <a:r>
              <a:rPr lang="uk-UA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мови, біології, географії, іспанської мови, історії України, математики, німецької мови, російської мови, фізики, французької мови, хімії</a:t>
            </a:r>
            <a:r>
              <a:rPr lang="uk-UA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760788" indent="-3760788" algn="ctr"/>
            <a:r>
              <a:rPr lang="uk-UA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uk-UA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60788" indent="-3760788"/>
            <a:endParaRPr lang="uk-U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60788" indent="-3760788"/>
            <a:endParaRPr lang="uk-UA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60788" indent="-3760788"/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04" y="4582098"/>
            <a:ext cx="1575050" cy="1281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349294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926" y="2302612"/>
            <a:ext cx="887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Реєстрація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на </a:t>
            </a:r>
            <a:r>
              <a:rPr lang="uk-UA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пробне </a:t>
            </a:r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ЗНО -  </a:t>
            </a:r>
            <a:r>
              <a:rPr lang="uk-UA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2016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0702" y="3345656"/>
            <a:ext cx="2548529" cy="3048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446261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 descr="C:\Users\Comp7\Desktop\е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27000"/>
            <a:ext cx="11873553" cy="6587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56703315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pic>
        <p:nvPicPr>
          <p:cNvPr id="4" name="Рисунок 3" descr="S:\МО\от ИТ\Скриншоты программы регистрации\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81886"/>
            <a:ext cx="11900848" cy="666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6744271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S:\МО\от ИТ\Скриншоты программы регистрации\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109182"/>
            <a:ext cx="11941791" cy="661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27468547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:\МО\от ИТ\Слайды\Слайд 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09184"/>
            <a:ext cx="11873552" cy="660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5693645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:\МО\от ИТ\Слайды\Слайд 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09180"/>
            <a:ext cx="11873552" cy="659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0207442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8474" y="1948666"/>
            <a:ext cx="10163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Особливості ЗНО - 2016</a:t>
            </a:r>
          </a:p>
          <a:p>
            <a:pPr algn="ctr"/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та</a:t>
            </a:r>
          </a:p>
          <a:p>
            <a:pPr algn="ctr"/>
            <a:r>
              <a:rPr lang="uk-UA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Пробне </a:t>
            </a:r>
            <a:r>
              <a:rPr lang="uk-UA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ЗНО - 2016</a:t>
            </a:r>
            <a:endParaRPr lang="uk-UA" sz="54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/>
            <a:endParaRPr lang="uk-UA" sz="36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  <a:p>
            <a:pPr algn="ctr"/>
            <a:endParaRPr lang="ru-RU" sz="54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231442"/>
      </p:ext>
    </p:extLst>
  </p:cSld>
  <p:clrMapOvr>
    <a:masterClrMapping/>
  </p:clrMapOvr>
  <p:transition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:\МО\от ИТ\Слайды\Слайд 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122831"/>
            <a:ext cx="11969086" cy="670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5045703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S:\МО\от ИТ\Слайды\Слайд 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8"/>
          <a:stretch>
            <a:fillRect/>
          </a:stretch>
        </p:blipFill>
        <p:spPr bwMode="auto">
          <a:xfrm>
            <a:off x="122830" y="95534"/>
            <a:ext cx="11969087" cy="664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4442188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" y="0"/>
            <a:ext cx="12209091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178" y="675108"/>
            <a:ext cx="1119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Контакти Донецького РЦОЯО</a:t>
            </a:r>
            <a:r>
              <a:rPr lang="uk-UA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ятиугольник 4"/>
          <p:cNvSpPr/>
          <p:nvPr/>
        </p:nvSpPr>
        <p:spPr>
          <a:xfrm>
            <a:off x="513345" y="1910841"/>
            <a:ext cx="10180385" cy="5879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126" tIns="91440" rIns="170688" bIns="91440" numCol="1" spcCol="1270" anchor="ctr" anchorCtr="0">
            <a:noAutofit/>
          </a:bodyPr>
          <a:lstStyle/>
          <a:p>
            <a:pPr marL="179388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u="sng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Адреса</a:t>
            </a: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uk-UA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84100</a:t>
            </a:r>
            <a:r>
              <a:rPr lang="uk-UA" sz="2400" b="1" kern="1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uk-UA" sz="2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 Слов’янськ, вул. Добровольського, 1  </a:t>
            </a:r>
            <a:endParaRPr lang="uk-UA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корпус Донбаського державного педагогічного університету).</a:t>
            </a:r>
            <a:endParaRPr lang="ru-RU" sz="2400" kern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ятиугольник 4"/>
          <p:cNvSpPr/>
          <p:nvPr/>
        </p:nvSpPr>
        <p:spPr>
          <a:xfrm>
            <a:off x="734604" y="3050204"/>
            <a:ext cx="10544935" cy="8166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126" tIns="91440" rIns="170688" bIns="91440" numCol="1" spcCol="1270" anchor="ctr" anchorCtr="0">
            <a:noAutofit/>
          </a:bodyPr>
          <a:lstStyle/>
          <a:p>
            <a:pPr marL="179388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u="sng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Телефони</a:t>
            </a: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uk-UA" sz="24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(06262) 34128, </a:t>
            </a: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(097) 283 51 94, (095) 523 29 95 - організаційні питання, (095) 523 30 74 - технічна підтримка при здійсненні реєстрації на ЗНО.</a:t>
            </a:r>
            <a:endParaRPr lang="ru-RU" sz="2400" kern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ятиугольник 4"/>
          <p:cNvSpPr/>
          <p:nvPr/>
        </p:nvSpPr>
        <p:spPr>
          <a:xfrm>
            <a:off x="-2195471" y="4388940"/>
            <a:ext cx="10061436" cy="6281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126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uk-UA" sz="2400" b="1" u="sng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</a:t>
            </a: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uk-UA" sz="2400" b="1" kern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www.test.dn.ua</a:t>
            </a: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uk-UA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uk-UA" sz="2400" b="1" u="sng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Соціальні мережі</a:t>
            </a: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www.vk.com/drcoko</a:t>
            </a:r>
            <a:r>
              <a:rPr lang="uk-UA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2400" b="1" u="sng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www.facebook.com/DRCOKO</a:t>
            </a:r>
            <a:r>
              <a:rPr lang="uk-UA" sz="2400" b="1" u="sng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uk-UA" sz="2400" b="1" u="sng" kern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ятиугольник 4"/>
          <p:cNvSpPr/>
          <p:nvPr/>
        </p:nvSpPr>
        <p:spPr>
          <a:xfrm>
            <a:off x="507178" y="5350795"/>
            <a:ext cx="9283014" cy="5867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126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2400" b="1" u="sng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Електронна адреса</a:t>
            </a:r>
            <a:r>
              <a:rPr lang="uk-UA" sz="2400" b="1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400" b="1" kern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rc.donetsk@testportal.com.ua </a:t>
            </a:r>
            <a:endParaRPr lang="ru-RU" sz="2400" kern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59072" y="55238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u="sng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0044345" y="4102742"/>
            <a:ext cx="709244" cy="739044"/>
            <a:chOff x="827584" y="2492896"/>
            <a:chExt cx="828472" cy="828472"/>
          </a:xfrm>
        </p:grpSpPr>
        <p:sp>
          <p:nvSpPr>
            <p:cNvPr id="30" name="Капля 29"/>
            <p:cNvSpPr/>
            <p:nvPr/>
          </p:nvSpPr>
          <p:spPr>
            <a:xfrm rot="8057215">
              <a:off x="827584" y="2492896"/>
              <a:ext cx="828472" cy="828472"/>
            </a:xfrm>
            <a:prstGeom prst="teardrop">
              <a:avLst>
                <a:gd name="adj" fmla="val 147160"/>
              </a:avLst>
            </a:prstGeom>
            <a:solidFill>
              <a:srgbClr val="2D7FF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60865" y="2700014"/>
              <a:ext cx="362457" cy="362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89394" l="9790" r="8951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66" y="4651438"/>
            <a:ext cx="1088366" cy="9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 descr="C:\Users\User\Desktop\донецк вк\Картинки\1366268981_clr_phn_smb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109" b="47214" l="0" r="69600">
                        <a14:foregroundMark x1="50800" y1="24174" x2="50800" y2="24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36" r="32441" b="52751"/>
          <a:stretch/>
        </p:blipFill>
        <p:spPr bwMode="auto">
          <a:xfrm>
            <a:off x="9129408" y="4759916"/>
            <a:ext cx="1100962" cy="9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75" y="5577474"/>
            <a:ext cx="1059011" cy="97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27660" y="170711"/>
            <a:ext cx="6370865" cy="10087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19279"/>
      </p:ext>
    </p:extLst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1" grpId="0"/>
      <p:bldP spid="24" grpId="0"/>
      <p:bldP spid="2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5919" y="838632"/>
            <a:ext cx="1114016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48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Шановні майбутні вступники! </a:t>
            </a:r>
          </a:p>
          <a:p>
            <a:pPr algn="ctr"/>
            <a:endParaRPr lang="ru-RU" sz="4800" b="1" u="none" strike="noStrike" baseline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4000" b="1" u="none" strike="noStrike" baseline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u="none" strike="noStrike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Успішна </a:t>
            </a:r>
            <a:r>
              <a:rPr lang="ru-RU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здача З</a:t>
            </a:r>
            <a:r>
              <a:rPr lang="ru-RU" sz="36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</a:t>
            </a:r>
            <a:r>
              <a:rPr lang="ru-RU" sz="3600" b="1" u="none" strike="noStrike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6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</a:t>
            </a:r>
            <a:r>
              <a:rPr lang="ru-RU" sz="3600" b="1" u="none" strike="noStrike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ru-RU" sz="3600" b="1" u="none" strike="noStrike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омріяного </a:t>
            </a:r>
            <a:r>
              <a:rPr lang="ru-RU" sz="3600" b="1" u="none" strike="noStrike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ВНЗ</a:t>
            </a:r>
            <a:r>
              <a:rPr lang="ru-RU" sz="3600" b="1" u="none" strike="noStrike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uk-UA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600" b="1" u="none" strike="noStrike" baseline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endParaRPr lang="ru-RU" sz="3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66" y="4559888"/>
            <a:ext cx="2348248" cy="15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5463"/>
      </p:ext>
    </p:extLst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29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5910" y="1852549"/>
            <a:ext cx="124357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6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ПОДАЙТЕ ДОКУМЕНТИ ДО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ВНЗ</a:t>
            </a:r>
            <a:endParaRPr lang="ru-RU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СКЛАДІТЬ ТЕСТИ 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роздрукуйте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</a:t>
            </a:r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ОТРИМАЙТЕ СЕРТИФІКАТ ЗНО 2016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запрошення</a:t>
            </a:r>
            <a:endParaRPr lang="uk-UA" sz="2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ЗАРЕЄСТРУЙТЕСЯ ДЛЯ ПРОХОДЖЕННЯ ЗНО в 2016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році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2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З’ЯСУЙТЕ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які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ПРЕДМЕТИ НЕОБХІДНІ ДЛЯ ВСТУПУ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ВНЗ на </a:t>
            </a:r>
            <a:r>
              <a:rPr 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конкретну спеціальність</a:t>
            </a:r>
            <a:r>
              <a:rPr lang="uk-UA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</a:t>
            </a:r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 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ОБЕРІТЬ СПЕЦІАЛЬНІСТЬ</a:t>
            </a:r>
          </a:p>
          <a:p>
            <a:endParaRPr lang="ru-RU" sz="2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5591" y="158562"/>
            <a:ext cx="6370865" cy="10087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0567" y="592577"/>
            <a:ext cx="6370865" cy="10087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РАДИМО ЗРОБИТИ ТАКІ КРОКИ ДО МЕТИ: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6" y="1414595"/>
            <a:ext cx="4487121" cy="2003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050">
            <a:off x="4524420" y="3988075"/>
            <a:ext cx="4648302" cy="254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731803"/>
      </p:ext>
    </p:extLst>
  </p:cSld>
  <p:clrMapOvr>
    <a:masterClrMapping/>
  </p:clrMapOvr>
  <p:transition spd="slow" advClick="0" advTm="30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283" y="258823"/>
            <a:ext cx="12247418" cy="1379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ТЕРМІНИ ПРОВЕДЕННЯ  </a:t>
            </a: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ПРЕДМЕТИ  </a:t>
            </a:r>
            <a:r>
              <a:rPr lang="uk-UA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- 2016 </a:t>
            </a:r>
            <a:endParaRPr lang="ru-RU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6820" y="1661270"/>
            <a:ext cx="547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</a:t>
            </a:r>
            <a:r>
              <a:rPr lang="uk-UA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триватиме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травня  до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липня  2016 року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752">
            <a:off x="721526" y="3378339"/>
            <a:ext cx="2353749" cy="207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670">
            <a:off x="3811704" y="3345126"/>
            <a:ext cx="2272146" cy="212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</a:ln>
          <a:effectLst/>
        </p:spPr>
      </p:pic>
      <p:sp>
        <p:nvSpPr>
          <p:cNvPr id="23" name="Прямоугольник 22"/>
          <p:cNvSpPr/>
          <p:nvPr/>
        </p:nvSpPr>
        <p:spPr>
          <a:xfrm rot="20934315">
            <a:off x="1701302" y="4132001"/>
            <a:ext cx="270005" cy="250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960996">
            <a:off x="5721410" y="4461810"/>
            <a:ext cx="299969" cy="290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12361" y="1823815"/>
            <a:ext cx="5098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Оголошення результатів ЗНО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предметів тестування, які зараховуються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ДПА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відбудеться до 26 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травня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5506" y="369987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році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вступу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ВНЗ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абітурієнти подають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сертифікати ЗНО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виключно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року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(сертифікати ЗНО, видані в попередні роки, під час нової вступної кампанії не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враховуватимуться)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34333"/>
      </p:ext>
    </p:extLst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3" grpId="0" animBg="1"/>
      <p:bldP spid="24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14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25236" y="2415461"/>
            <a:ext cx="6982692" cy="3084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772361" y="424630"/>
            <a:ext cx="8647277" cy="10134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РЕЄСТРАЦІЯ НА  ЗНО - 2016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370" y="1393118"/>
            <a:ext cx="39660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Реєстрація триватиме з </a:t>
            </a:r>
            <a:r>
              <a:rPr lang="uk-UA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лютого </a:t>
            </a:r>
            <a:r>
              <a:rPr lang="uk-UA" sz="2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</a:p>
          <a:p>
            <a:pPr algn="ctr"/>
            <a:r>
              <a:rPr lang="uk-UA" sz="2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березня 2016 </a:t>
            </a:r>
            <a:r>
              <a:rPr lang="uk-UA" sz="2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року</a:t>
            </a:r>
            <a:endParaRPr lang="uk-UA" sz="2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 descr="ждлор.png"/>
          <p:cNvPicPr>
            <a:picLocks noChangeAspect="1"/>
          </p:cNvPicPr>
          <p:nvPr/>
        </p:nvPicPr>
        <p:blipFill>
          <a:blip r:embed="rId4" cstate="print"/>
          <a:srcRect l="34086" t="2219" r="33588" b="2349"/>
          <a:stretch>
            <a:fillRect/>
          </a:stretch>
        </p:blipFill>
        <p:spPr>
          <a:xfrm rot="20378424">
            <a:off x="644558" y="2931217"/>
            <a:ext cx="1957180" cy="1866828"/>
          </a:xfrm>
          <a:prstGeom prst="roundRect">
            <a:avLst>
              <a:gd name="adj" fmla="val 12955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/>
        </p:spPr>
      </p:pic>
      <p:pic>
        <p:nvPicPr>
          <p:cNvPr id="13" name="Рисунок 12" descr="ждлор.png"/>
          <p:cNvPicPr>
            <a:picLocks noChangeAspect="1"/>
          </p:cNvPicPr>
          <p:nvPr/>
        </p:nvPicPr>
        <p:blipFill>
          <a:blip r:embed="rId4" cstate="print"/>
          <a:srcRect l="66345" t="2125" r="1929" b="4374"/>
          <a:stretch>
            <a:fillRect/>
          </a:stretch>
        </p:blipFill>
        <p:spPr>
          <a:xfrm rot="1723009">
            <a:off x="3516932" y="3188347"/>
            <a:ext cx="2023896" cy="1965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/>
        </p:spPr>
      </p:pic>
      <p:sp>
        <p:nvSpPr>
          <p:cNvPr id="3" name="Прямоугольник 2"/>
          <p:cNvSpPr/>
          <p:nvPr/>
        </p:nvSpPr>
        <p:spPr>
          <a:xfrm rot="20272883" flipH="1">
            <a:off x="648732" y="3746911"/>
            <a:ext cx="249274" cy="235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463811" flipH="1">
            <a:off x="4794678" y="3907201"/>
            <a:ext cx="208270" cy="262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8459" y="1224808"/>
            <a:ext cx="6011299" cy="15601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ПЕРЕЛІК НАВЧАЛЬНИХ ПРЕДМЕТІВ  ЗНО 2016</a:t>
            </a:r>
            <a:endParaRPr lang="ru-RU" sz="32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852" y="2642989"/>
            <a:ext cx="4558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Українська 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мова і література </a:t>
            </a:r>
            <a:endParaRPr lang="ru-RU" sz="2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Історія України </a:t>
            </a:r>
            <a:endParaRPr lang="ru-RU" sz="2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Математика </a:t>
            </a:r>
            <a:endParaRPr lang="ru-RU" sz="2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Біологія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Географія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Фізика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Хімія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Англійська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Іспанська мова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Німецька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Російська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Французька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мова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79780"/>
      </p:ext>
    </p:extLst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2.59259E-6 L -2.5E-6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6" grpId="0" animBg="1"/>
      <p:bldP spid="15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25236" y="2415461"/>
            <a:ext cx="6982692" cy="3084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239" y="427364"/>
            <a:ext cx="9317616" cy="15601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2237" y="1440"/>
            <a:ext cx="8694161" cy="15601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ДАТИ ПРОВЕДЕННЯ ЗНО - 2016</a:t>
            </a:r>
          </a:p>
          <a:p>
            <a:pPr algn="ctr">
              <a:defRPr/>
            </a:pPr>
            <a:r>
              <a:rPr lang="uk-UA" sz="3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сесія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9163"/>
              </p:ext>
            </p:extLst>
          </p:nvPr>
        </p:nvGraphicFramePr>
        <p:xfrm>
          <a:off x="1572893" y="1380133"/>
          <a:ext cx="9046213" cy="51554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7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Предмет ЗНО 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05.05.2016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Українська мова і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література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11.05.2016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13.05.2016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Історія України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Російська мова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06.06.2016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Іспанська мова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Англійська мова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Німецька мова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Французька мова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Біологія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Фізика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15.06.2016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Географія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17.06.2016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Хімія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22461"/>
      </p:ext>
    </p:extLst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219" y="409432"/>
            <a:ext cx="115596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Радимо </a:t>
            </a:r>
            <a:r>
              <a:rPr lang="uk-UA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випускникам</a:t>
            </a:r>
            <a:endParaRPr lang="uk-UA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готуватися </a:t>
            </a:r>
            <a:r>
              <a:rPr lang="uk-UA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вже зараз</a:t>
            </a:r>
            <a:r>
              <a:rPr lang="uk-UA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endParaRPr lang="uk-UA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Програми ЗНО, характеристики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сертифікаційних 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робіт,критерії оцінювання завдання з розгорнутою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відповіддю:</a:t>
            </a:r>
            <a:endParaRPr lang="uk-UA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http://testportal.gov.ua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УЦОЯО</a:t>
            </a:r>
          </a:p>
          <a:p>
            <a:pPr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http://test.dn.ua/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сайт ДРЦОЯО</a:t>
            </a:r>
          </a:p>
          <a:p>
            <a:pPr indent="-285750">
              <a:buFontTx/>
              <a:buChar char="-"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безкоштовні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ресурси: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тренувальне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тестування на сайті Львівського 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РЦОЯО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://93.178.252.244:8080/</a:t>
            </a:r>
            <a:endParaRPr lang="uk-UA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тести 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ЗНО на сайті Освіта.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</a:t>
            </a: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</a:t>
            </a:r>
            <a:r>
              <a:rPr lang="en-US" sz="28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http://osvita.ua/</a:t>
            </a:r>
            <a:endParaRPr lang="uk-UA" sz="2800" b="1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2924801"/>
      </p:ext>
    </p:extLst>
  </p:cSld>
  <p:clrMapOvr>
    <a:masterClrMapping/>
  </p:clrMapOvr>
  <p:transition spd="slow" advClick="0" advTm="40000">
    <p:fad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25236" y="2415461"/>
            <a:ext cx="6982692" cy="30847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682306" y="189628"/>
            <a:ext cx="8827387" cy="18181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ТЕСТІВ</a:t>
            </a:r>
            <a:endParaRPr lang="uk-UA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926" y="6225527"/>
            <a:ext cx="1065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році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використовуватимуться тести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поглибленого рівня складності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6964"/>
              </p:ext>
            </p:extLst>
          </p:nvPr>
        </p:nvGraphicFramePr>
        <p:xfrm>
          <a:off x="2230558" y="680427"/>
          <a:ext cx="8036475" cy="55451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810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 </a:t>
                      </a:r>
                      <a:r>
                        <a:rPr lang="uk-UA" sz="1200" b="1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предмета 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b="1" dirty="0" smtClean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Кількість завдань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Максимальна кількість </a:t>
                      </a:r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тестових балів</a:t>
                      </a:r>
                      <a:r>
                        <a:rPr lang="uk-UA" sz="12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b="1" dirty="0" smtClean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Час на виконання(хв.)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02"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Українська мова</a:t>
                      </a: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 література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ДПА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 за усі завдання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68"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Історія України</a:t>
                      </a:r>
                      <a:r>
                        <a:rPr lang="uk-UA" sz="12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ДПА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 за усі завдання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68"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ДПА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 за усі завдання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Біологія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Географія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Фізика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47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Хімія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Російська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Англійська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Німецька мова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6468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Французька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653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Іспанська мова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80325"/>
      </p:ext>
    </p:extLst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"/>
            <a:ext cx="12192000" cy="6858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-45633" y="3752202"/>
            <a:ext cx="7737889" cy="1939224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97178" y="3789143"/>
            <a:ext cx="5438822" cy="256396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Кожен зареєстрований учасник ЗНО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має право скласти тести 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більш як із чотирьох навчальних предметів.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9138" y="632399"/>
            <a:ext cx="115596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Тестові завдання ЗНО укладають державною </a:t>
            </a:r>
            <a:r>
              <a:rPr lang="uk-UA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мовою</a:t>
            </a:r>
            <a:endParaRPr lang="uk-UA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бажанням особи такі завдання надаються мовою національних меншин (кримськотатарською, молдовською, польською, російською, румунською, угорською),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якщо цією мовою здійснюють навчання в системі загальної середньої освіти (крім завдань  з української мови і літератури, російської мови та іноземних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26" y="4347792"/>
            <a:ext cx="1782516" cy="1446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49749"/>
      </p:ext>
    </p:extLst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785</Words>
  <Application>Microsoft Office PowerPoint</Application>
  <PresentationFormat>Широкоэкранный</PresentationFormat>
  <Paragraphs>206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Arial Black</vt:lpstr>
      <vt:lpstr>Arial Narrow</vt:lpstr>
      <vt:lpstr>Bookman Old Style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Світлана М. Дем’янюк</cp:lastModifiedBy>
  <cp:revision>338</cp:revision>
  <cp:lastPrinted>2015-12-14T08:05:55Z</cp:lastPrinted>
  <dcterms:created xsi:type="dcterms:W3CDTF">2015-11-08T16:42:09Z</dcterms:created>
  <dcterms:modified xsi:type="dcterms:W3CDTF">2015-12-14T08:12:59Z</dcterms:modified>
</cp:coreProperties>
</file>